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5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42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acxi.medium.com/blockchain-crowdfunding-2025-2030-unleashing-hypergrowth-disrupting-global-fundraising-fc43d7a944a2" TargetMode="External"/><Relationship Id="rId2" Type="http://schemas.openxmlformats.org/officeDocument/2006/relationships/hyperlink" Target="https://deepdao.io/organization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pitol.tn.gov/Bills/112/Amend/HA0748.pdf" TargetMode="External"/><Relationship Id="rId2" Type="http://schemas.openxmlformats.org/officeDocument/2006/relationships/hyperlink" Target="https://sos.wyo.gov/Forms/WyoBiz/DAO_Supplement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Dealing with </a:t>
            </a:r>
            <a:r>
              <a:rPr lang="en-US" dirty="0" err="1"/>
              <a:t>DAOs</a:t>
            </a:r>
            <a:r>
              <a:rPr lang="en-US" dirty="0"/>
              <a:t> and De-Fi in International Proceedings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8 June 2025</a:t>
            </a:r>
          </a:p>
        </p:txBody>
      </p:sp>
    </p:spTree>
    <p:extLst>
      <p:ext uri="{BB962C8B-B14F-4D97-AF65-F5344CB8AC3E}">
        <p14:creationId xmlns:p14="http://schemas.microsoft.com/office/powerpoint/2010/main" val="4013175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Cross-Border Insolvency: Chapter 15 and Beyond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400" b="1" dirty="0">
                <a:solidFill>
                  <a:schemeClr val="accent2">
                    <a:lumMod val="75000"/>
                  </a:schemeClr>
                </a:solidFill>
              </a:rPr>
              <a:t>First DAO Recognition</a:t>
            </a:r>
            <a:endParaRPr lang="en-GB" sz="1400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sz="1400" i="1" dirty="0"/>
              <a:t>In re Hector DAO</a:t>
            </a:r>
            <a:r>
              <a:rPr lang="en-US" sz="1400" dirty="0"/>
              <a:t> (</a:t>
            </a:r>
            <a:r>
              <a:rPr lang="en-US" sz="1400" dirty="0" err="1"/>
              <a:t>Bankr</a:t>
            </a:r>
            <a:r>
              <a:rPr lang="en-US" sz="1400" dirty="0"/>
              <a:t>. </a:t>
            </a:r>
            <a:r>
              <a:rPr lang="en-US" sz="1400" dirty="0" err="1"/>
              <a:t>D.N.J</a:t>
            </a:r>
            <a:r>
              <a:rPr lang="en-US" sz="1400" dirty="0"/>
              <a:t>. July 15 2024) – BVI receivership recognized as a “foreign main proceeding” </a:t>
            </a:r>
            <a:endParaRPr lang="en-GB" sz="1400" dirty="0"/>
          </a:p>
          <a:p>
            <a:pPr lvl="2"/>
            <a:r>
              <a:rPr lang="en-US" sz="1200" dirty="0"/>
              <a:t>First time a DAO was treated as a “debtor” in US bankruptcy practice</a:t>
            </a:r>
          </a:p>
          <a:p>
            <a:pPr lvl="2"/>
            <a:r>
              <a:rPr lang="en-US" sz="1200" dirty="0"/>
              <a:t>First Ch 15 case where all of the debtor’s management functions existed only in smart contract code and token holder votes</a:t>
            </a:r>
          </a:p>
          <a:p>
            <a:pPr lvl="2"/>
            <a:r>
              <a:rPr lang="en-US" sz="1200" dirty="0"/>
              <a:t>First cross-border insolvency in which the foreign “company” had no charter, directors, or physical HQ – only a blockchain address</a:t>
            </a:r>
            <a:endParaRPr lang="en-GB" sz="1200" dirty="0"/>
          </a:p>
          <a:p>
            <a:r>
              <a:rPr lang="en-US" sz="1400" b="1" dirty="0">
                <a:solidFill>
                  <a:schemeClr val="accent2">
                    <a:lumMod val="75000"/>
                  </a:schemeClr>
                </a:solidFill>
              </a:rPr>
              <a:t>Missing analysis &amp; thorny mechanics for KYC, proofs of claim, and distributions</a:t>
            </a:r>
          </a:p>
          <a:p>
            <a:pPr lvl="1"/>
            <a:r>
              <a:rPr lang="en-US" sz="1400" dirty="0"/>
              <a:t>Some of the open issues include: </a:t>
            </a:r>
          </a:p>
          <a:p>
            <a:pPr lvl="2"/>
            <a:r>
              <a:rPr lang="en-US" sz="1200" dirty="0"/>
              <a:t>How did a borderless protocol qualified as a legal person?</a:t>
            </a:r>
          </a:p>
          <a:p>
            <a:pPr lvl="2"/>
            <a:r>
              <a:rPr lang="en-US" sz="1200" dirty="0"/>
              <a:t>Why did BVI constitute COMI?</a:t>
            </a:r>
            <a:endParaRPr lang="en-GB" sz="1200" dirty="0"/>
          </a:p>
          <a:p>
            <a:pPr lvl="2"/>
            <a:r>
              <a:rPr lang="en-GB" sz="1200" dirty="0"/>
              <a:t>How were the creditors’ due process rights satisfied?</a:t>
            </a:r>
          </a:p>
          <a:p>
            <a:pPr lvl="1"/>
            <a:r>
              <a:rPr lang="en-GB" sz="1400" dirty="0"/>
              <a:t>Bankruptcy “plumbing” assumes claimants have verifiable identifies.  DAOs assume the opposite.  Future cases will need to sketch the doctrinal details to solve the nuts-and-bolts problems of identifying, counting, and paying on-chain creditors in a way that satisfies both bankruptcy law and modern privacy expectations. </a:t>
            </a:r>
            <a:endParaRPr lang="en-GB" sz="1200" dirty="0"/>
          </a:p>
          <a:p>
            <a:pPr lvl="1"/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881794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B0F8B7-B290-5D54-36A9-315829C151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0B14E-FBF1-3A7A-7AAC-6F09C1D8A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049" y="580364"/>
            <a:ext cx="8596668" cy="769871"/>
          </a:xfrm>
        </p:spPr>
        <p:txBody>
          <a:bodyPr/>
          <a:lstStyle/>
          <a:p>
            <a:pPr algn="ctr"/>
            <a:r>
              <a:rPr lang="en-US" b="1" dirty="0"/>
              <a:t>Practical Implications for Advisers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1B102-B1D0-3783-82B7-D110F9850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049" y="1473868"/>
            <a:ext cx="8611046" cy="505326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Pre-distress planning</a:t>
            </a:r>
          </a:p>
          <a:p>
            <a:pPr lvl="1"/>
            <a:r>
              <a:rPr lang="en-US" dirty="0"/>
              <a:t>Track legal wrappers &amp; COMI signals </a:t>
            </a:r>
            <a:endParaRPr lang="en-US" i="1" dirty="0"/>
          </a:p>
          <a:p>
            <a:pPr lvl="1"/>
            <a:r>
              <a:rPr lang="en-US" dirty="0"/>
              <a:t>Save periodic snapshots of token holder lists, voting outcomes, treasury wallet balances</a:t>
            </a:r>
          </a:p>
          <a:p>
            <a:pPr lvl="1"/>
            <a:r>
              <a:rPr lang="en-US" dirty="0"/>
              <a:t>Review smart contract upgrades and treasury policy</a:t>
            </a:r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Once distress arises </a:t>
            </a:r>
          </a:p>
          <a:p>
            <a:pPr lvl="1"/>
            <a:r>
              <a:rPr lang="en-US" dirty="0"/>
              <a:t>Challenge critical issues early (i.e., standing, venue, recognition, COMI findings)</a:t>
            </a:r>
          </a:p>
          <a:p>
            <a:pPr lvl="1"/>
            <a:r>
              <a:rPr lang="en-US" dirty="0"/>
              <a:t>Audit token-based voting mechanics and classification of claims (especially, if insiders hold governance tokens with special rights)</a:t>
            </a:r>
          </a:p>
          <a:p>
            <a:pPr lvl="1"/>
            <a:r>
              <a:rPr lang="en-US" dirty="0"/>
              <a:t>Consider whether to press for appointment of an independent examiner or on-chain forensic specialists to following missing funds and NFT outflows </a:t>
            </a:r>
            <a:endParaRPr lang="en-GB" dirty="0"/>
          </a:p>
          <a:p>
            <a:pPr lvl="1"/>
            <a:r>
              <a:rPr lang="en-GB" dirty="0"/>
              <a:t>Demand transparency on KYC/AML protocols </a:t>
            </a:r>
          </a:p>
          <a:p>
            <a:pPr lvl="1"/>
            <a:r>
              <a:rPr lang="en-GB" dirty="0"/>
              <a:t>Ensure potential claims against insiders, auditors, or exploiters are not released prematurely </a:t>
            </a:r>
          </a:p>
        </p:txBody>
      </p:sp>
    </p:spTree>
    <p:extLst>
      <p:ext uri="{BB962C8B-B14F-4D97-AF65-F5344CB8AC3E}">
        <p14:creationId xmlns:p14="http://schemas.microsoft.com/office/powerpoint/2010/main" val="3692864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126" y="1270000"/>
            <a:ext cx="7912388" cy="4443663"/>
          </a:xfrm>
        </p:spPr>
      </p:pic>
    </p:spTree>
    <p:extLst>
      <p:ext uri="{BB962C8B-B14F-4D97-AF65-F5344CB8AC3E}">
        <p14:creationId xmlns:p14="http://schemas.microsoft.com/office/powerpoint/2010/main" val="200339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are </a:t>
            </a:r>
            <a:r>
              <a:rPr lang="en-US" b="1" dirty="0" err="1"/>
              <a:t>DAOs</a:t>
            </a:r>
            <a:r>
              <a:rPr lang="en-US" b="1" dirty="0"/>
              <a:t> important to Insolvency Professionals?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DAO treasuries worldwide are estimated to manage assets </a:t>
            </a:r>
            <a:r>
              <a:rPr lang="en-US" sz="3200" u="sng" dirty="0"/>
              <a:t>exceeding USD 25 billion.</a:t>
            </a:r>
            <a:endParaRPr lang="en-US" sz="3200" dirty="0"/>
          </a:p>
          <a:p>
            <a:r>
              <a:rPr lang="en-US" dirty="0"/>
              <a:t>See:</a:t>
            </a:r>
          </a:p>
          <a:p>
            <a:pPr lvl="1"/>
            <a:r>
              <a:rPr lang="en-US" sz="1800" dirty="0"/>
              <a:t>World Economic Forum, </a:t>
            </a:r>
            <a:r>
              <a:rPr lang="en-US" sz="1800" i="1" dirty="0"/>
              <a:t>Decentralized Autonomous Organization Toolkit: Insight Paper</a:t>
            </a:r>
            <a:r>
              <a:rPr lang="en-US" sz="1800" dirty="0"/>
              <a:t> (January 2023)</a:t>
            </a:r>
          </a:p>
          <a:p>
            <a:pPr lvl="1"/>
            <a:r>
              <a:rPr lang="en-US" sz="1800" dirty="0"/>
              <a:t>UK Law Commission, </a:t>
            </a:r>
            <a:r>
              <a:rPr lang="en-US" sz="1800" i="1" dirty="0"/>
              <a:t>Decentralized Autonomous </a:t>
            </a:r>
            <a:r>
              <a:rPr lang="en-US" sz="1800" i="1" dirty="0" err="1"/>
              <a:t>Organisations</a:t>
            </a:r>
            <a:r>
              <a:rPr lang="en-US" sz="1800" i="1" dirty="0"/>
              <a:t> (</a:t>
            </a:r>
            <a:r>
              <a:rPr lang="en-US" sz="1800" i="1" dirty="0" err="1"/>
              <a:t>DAOs</a:t>
            </a:r>
            <a:r>
              <a:rPr lang="en-US" sz="1800" i="1" dirty="0"/>
              <a:t>): A Scoping Paper </a:t>
            </a:r>
            <a:r>
              <a:rPr lang="en-US" sz="1800" dirty="0"/>
              <a:t>(July 2024)</a:t>
            </a:r>
          </a:p>
          <a:p>
            <a:pPr lvl="1"/>
            <a:r>
              <a:rPr lang="en-GB" sz="1800" dirty="0">
                <a:hlinkClick r:id="rId2"/>
              </a:rPr>
              <a:t>https://deepdao.io/organizations</a:t>
            </a:r>
            <a:r>
              <a:rPr lang="en-GB" sz="1800" dirty="0"/>
              <a:t> </a:t>
            </a:r>
          </a:p>
          <a:p>
            <a:pPr lvl="1"/>
            <a:r>
              <a:rPr lang="en-GB" sz="1800" dirty="0">
                <a:hlinkClick r:id="rId3"/>
              </a:rPr>
              <a:t>https://dacxi.medium.com/blockchain-crowdfunding-2025-2030-unleashing-hypergrowth-disrupting-global-fundraising-fc43d7a944a2</a:t>
            </a:r>
            <a:r>
              <a:rPr lang="en-GB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4180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6A5934-179A-B983-E54A-5E4BF06D99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4CD72-AB52-FF77-6AEB-1CFCC3346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are </a:t>
            </a:r>
            <a:r>
              <a:rPr lang="en-US" b="1" dirty="0" err="1"/>
              <a:t>DAOs</a:t>
            </a:r>
            <a:r>
              <a:rPr lang="en-US" b="1" dirty="0"/>
              <a:t> important to Insolvency Professionals? 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B8AEF-AFFD-FA23-6586-CF0B9D5C4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DAO treasuries have nearly doubled since 2023</a:t>
            </a:r>
          </a:p>
          <a:p>
            <a:r>
              <a:rPr lang="en-US" dirty="0"/>
              <a:t>At the same time, the attack surface is expanding (e.g., the </a:t>
            </a:r>
            <a:r>
              <a:rPr lang="en-US" i="1" dirty="0" err="1"/>
              <a:t>ByBit</a:t>
            </a:r>
            <a:r>
              <a:rPr lang="en-US" i="1" dirty="0"/>
              <a:t> </a:t>
            </a:r>
            <a:r>
              <a:rPr lang="en-US" dirty="0"/>
              <a:t>heist), raising stakes and risk of failure</a:t>
            </a:r>
          </a:p>
          <a:p>
            <a:r>
              <a:rPr lang="en-US" dirty="0"/>
              <a:t>Yet, the legal architecture that governs bankruptcy, receivership and partnership was drafted for enterprises run by people, posing the following questions for insolvency professionals:</a:t>
            </a:r>
          </a:p>
          <a:p>
            <a:pPr lvl="1"/>
            <a:r>
              <a:rPr lang="en-US" dirty="0"/>
              <a:t>How do we identify the debtor in a purely digital catastrophe?</a:t>
            </a:r>
          </a:p>
          <a:p>
            <a:pPr lvl="1"/>
            <a:r>
              <a:rPr lang="en-US" dirty="0"/>
              <a:t>How do we determine the forum and jurisdiction for potential filings?</a:t>
            </a:r>
          </a:p>
          <a:p>
            <a:pPr lvl="1"/>
            <a:r>
              <a:rPr lang="en-US" dirty="0"/>
              <a:t>How do we locate and marshal on-chain assets?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37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is a DAO in the Eyes of the Law? (Competing Entity Theories)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i="1" dirty="0"/>
              <a:t>General partnership</a:t>
            </a:r>
            <a:r>
              <a:rPr lang="en-US" sz="2400" dirty="0"/>
              <a:t> analysis</a:t>
            </a:r>
            <a:endParaRPr lang="en-GB" sz="2400" dirty="0"/>
          </a:p>
          <a:p>
            <a:pPr lvl="1"/>
            <a:r>
              <a:rPr lang="en-US" sz="2000" i="1" u="sng" dirty="0"/>
              <a:t>Samuels v. Lido DAO</a:t>
            </a:r>
            <a:r>
              <a:rPr lang="en-US" sz="2000" dirty="0"/>
              <a:t>, No. 23-cv-06492 (N.D. Cal. Nov. 18, 2024) – motion to dismiss denied; “meaningful participation” turns token-holders into partners.</a:t>
            </a:r>
            <a:endParaRPr lang="en-GB" sz="2000" dirty="0"/>
          </a:p>
          <a:p>
            <a:pPr lvl="1"/>
            <a:r>
              <a:rPr lang="en-US" sz="2000" i="1" u="sng" dirty="0" err="1"/>
              <a:t>Sarcuni</a:t>
            </a:r>
            <a:r>
              <a:rPr lang="en-US" sz="2000" i="1" u="sng" dirty="0"/>
              <a:t> v. </a:t>
            </a:r>
            <a:r>
              <a:rPr lang="en-US" sz="2000" i="1" u="sng" dirty="0" err="1"/>
              <a:t>bZx</a:t>
            </a:r>
            <a:r>
              <a:rPr lang="en-US" sz="2000" i="1" u="sng" dirty="0"/>
              <a:t> DAO</a:t>
            </a:r>
            <a:r>
              <a:rPr lang="en-US" sz="2000" dirty="0"/>
              <a:t>, 664 F. Supp. 3d 1100, 1117-18 (S.D. Cal. 2023) – even passive token ownership can support partnership allegations.</a:t>
            </a:r>
            <a:endParaRPr lang="en-GB" sz="2000" dirty="0"/>
          </a:p>
          <a:p>
            <a:pPr lvl="1"/>
            <a:endParaRPr lang="en-GB" dirty="0"/>
          </a:p>
          <a:p>
            <a:r>
              <a:rPr lang="en-US" sz="2400" i="1" dirty="0"/>
              <a:t>Unincorporated association</a:t>
            </a:r>
            <a:r>
              <a:rPr lang="en-US" sz="2400" dirty="0"/>
              <a:t> analysis </a:t>
            </a:r>
          </a:p>
          <a:p>
            <a:pPr lvl="1"/>
            <a:r>
              <a:rPr lang="en-US" sz="2000" i="1" u="sng" dirty="0" err="1"/>
              <a:t>CFTC</a:t>
            </a:r>
            <a:r>
              <a:rPr lang="en-US" sz="2000" i="1" u="sng" dirty="0"/>
              <a:t> v. </a:t>
            </a:r>
            <a:r>
              <a:rPr lang="en-US" sz="2000" i="1" u="sng" dirty="0" err="1"/>
              <a:t>Ooki</a:t>
            </a:r>
            <a:r>
              <a:rPr lang="en-US" sz="2000" i="1" u="sng" dirty="0"/>
              <a:t> DAO</a:t>
            </a:r>
            <a:r>
              <a:rPr lang="en-US" sz="2000" dirty="0"/>
              <a:t>, No. 3:22-cv-05416 (N.D. Cal. Dec. 20 2022) – court accepts association theory in enforcement action.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14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Legal Wrappers for </a:t>
            </a:r>
            <a:r>
              <a:rPr lang="en-US" b="1" dirty="0" err="1"/>
              <a:t>DAOs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113" y="1727453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THE DAO SPECTRUM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GB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071473"/>
              </p:ext>
            </p:extLst>
          </p:nvPr>
        </p:nvGraphicFramePr>
        <p:xfrm>
          <a:off x="854242" y="2490538"/>
          <a:ext cx="8271710" cy="3609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7516">
                  <a:extLst>
                    <a:ext uri="{9D8B030D-6E8A-4147-A177-3AD203B41FA5}">
                      <a16:colId xmlns:a16="http://schemas.microsoft.com/office/drawing/2014/main" val="2065243054"/>
                    </a:ext>
                  </a:extLst>
                </a:gridCol>
                <a:gridCol w="2067516">
                  <a:extLst>
                    <a:ext uri="{9D8B030D-6E8A-4147-A177-3AD203B41FA5}">
                      <a16:colId xmlns:a16="http://schemas.microsoft.com/office/drawing/2014/main" val="4044221605"/>
                    </a:ext>
                  </a:extLst>
                </a:gridCol>
                <a:gridCol w="2068339">
                  <a:extLst>
                    <a:ext uri="{9D8B030D-6E8A-4147-A177-3AD203B41FA5}">
                      <a16:colId xmlns:a16="http://schemas.microsoft.com/office/drawing/2014/main" val="3179903123"/>
                    </a:ext>
                  </a:extLst>
                </a:gridCol>
                <a:gridCol w="2068339">
                  <a:extLst>
                    <a:ext uri="{9D8B030D-6E8A-4147-A177-3AD203B41FA5}">
                      <a16:colId xmlns:a16="http://schemas.microsoft.com/office/drawing/2014/main" val="3790896263"/>
                    </a:ext>
                  </a:extLst>
                </a:gridCol>
              </a:tblGrid>
              <a:tr h="62495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[1] PURE </a:t>
                      </a:r>
                      <a:r>
                        <a:rPr lang="en-GB" sz="1600" dirty="0" err="1">
                          <a:effectLst/>
                        </a:rPr>
                        <a:t>DAOS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E423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[2] HYBRID ARRANGEMENTS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600" dirty="0">
                          <a:effectLst/>
                        </a:rPr>
                        <a:t>[3]</a:t>
                      </a:r>
                      <a:r>
                        <a:rPr lang="en-GB" sz="1600" baseline="0" dirty="0">
                          <a:effectLst/>
                        </a:rPr>
                        <a:t> </a:t>
                      </a:r>
                      <a:r>
                        <a:rPr lang="en-GB" sz="1600" dirty="0">
                          <a:effectLst/>
                        </a:rPr>
                        <a:t>FULL LEGAL WRAPPER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0597550"/>
                  </a:ext>
                </a:extLst>
              </a:tr>
              <a:tr h="16034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No legal entity involved; all decisions implemented via smart contracts on-chain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</a:rPr>
                        <a:t>Cayman Foundation Company (ownerless partial wrapper separate from token holders)</a:t>
                      </a:r>
                      <a:endParaRPr lang="en-GB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</a:rPr>
                        <a:t>DAO adjacent entity for off-chain transactions (exists separate from DAO) </a:t>
                      </a:r>
                      <a:endParaRPr lang="en-GB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</a:rPr>
                        <a:t>Token holders are all also members of the company; decision-making governed by company processes</a:t>
                      </a:r>
                      <a:endParaRPr lang="en-GB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9343402"/>
                  </a:ext>
                </a:extLst>
              </a:tr>
              <a:tr h="138103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E.g.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effectLst/>
                        </a:rPr>
                        <a:t>Ooki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 DAO, Lido DAO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E.g. </a:t>
                      </a:r>
                      <a:r>
                        <a:rPr lang="en-GB" sz="1400" dirty="0" err="1">
                          <a:effectLst/>
                        </a:rPr>
                        <a:t>OtoCo</a:t>
                      </a:r>
                      <a:r>
                        <a:rPr lang="en-GB" sz="1400" dirty="0">
                          <a:effectLst/>
                        </a:rPr>
                        <a:t> DAO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E.g. Hector Enterprises </a:t>
                      </a:r>
                      <a:r>
                        <a:rPr lang="en-GB" sz="1400" dirty="0" err="1">
                          <a:effectLst/>
                        </a:rPr>
                        <a:t>Inc</a:t>
                      </a:r>
                      <a:r>
                        <a:rPr lang="en-GB" sz="1400" dirty="0">
                          <a:effectLst/>
                        </a:rPr>
                        <a:t> (BVI incorporated) for Hector </a:t>
                      </a:r>
                      <a:r>
                        <a:rPr lang="en-GB" sz="1400" dirty="0" err="1">
                          <a:effectLst/>
                        </a:rPr>
                        <a:t>DAO’s</a:t>
                      </a:r>
                      <a:r>
                        <a:rPr lang="en-GB" sz="1400" dirty="0">
                          <a:effectLst/>
                        </a:rPr>
                        <a:t> off-chain transactions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Less common 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948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1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Cayman Foundation Companies as Legal Wrappers for </a:t>
            </a:r>
            <a:r>
              <a:rPr lang="en-US" b="1" dirty="0" err="1"/>
              <a:t>DAOs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091" y="1974098"/>
            <a:ext cx="6943191" cy="3881437"/>
          </a:xfrm>
        </p:spPr>
      </p:pic>
      <p:sp>
        <p:nvSpPr>
          <p:cNvPr id="5" name="TextBox 4"/>
          <p:cNvSpPr txBox="1"/>
          <p:nvPr/>
        </p:nvSpPr>
        <p:spPr>
          <a:xfrm>
            <a:off x="396632" y="6027820"/>
            <a:ext cx="79029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Source: https://newsletter.otonomos.com/p/the-otoco-foundation-a-decentralized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946434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427" y="272716"/>
            <a:ext cx="8596668" cy="1320800"/>
          </a:xfrm>
        </p:spPr>
        <p:txBody>
          <a:bodyPr/>
          <a:lstStyle/>
          <a:p>
            <a:pPr algn="ctr"/>
            <a:r>
              <a:rPr lang="en-US" b="1" dirty="0"/>
              <a:t>US State-Level Legislative Models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049" y="1473868"/>
            <a:ext cx="8611046" cy="505326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Wyoming’s Decentralized Autonomous Organization Supplement (2021)</a:t>
            </a:r>
          </a:p>
          <a:p>
            <a:pPr lvl="1"/>
            <a:r>
              <a:rPr lang="en-US" dirty="0"/>
              <a:t>Automatic LLC status for qualifying DAOs</a:t>
            </a:r>
          </a:p>
          <a:p>
            <a:pPr lvl="1"/>
            <a:r>
              <a:rPr lang="en-US" dirty="0"/>
              <a:t>Disclosure of “member-managed” vs. “algorithmically managed” status</a:t>
            </a:r>
          </a:p>
          <a:p>
            <a:pPr lvl="1"/>
            <a:r>
              <a:rPr lang="en-US" dirty="0"/>
              <a:t>Default rules relieving token holders of fiduciary duties</a:t>
            </a:r>
          </a:p>
          <a:p>
            <a:pPr lvl="1"/>
            <a:r>
              <a:rPr lang="en-US" dirty="0"/>
              <a:t>Provisions for dissolution if the smart contract address fails</a:t>
            </a:r>
          </a:p>
          <a:p>
            <a:pPr lvl="1"/>
            <a:r>
              <a:rPr lang="en-US" dirty="0"/>
              <a:t>Source: </a:t>
            </a:r>
            <a:r>
              <a:rPr lang="en-US" dirty="0">
                <a:hlinkClick r:id="rId2"/>
              </a:rPr>
              <a:t>https://sos.wyo.gov/Forms/WyoBiz/DAO_Supplement.pdf</a:t>
            </a:r>
            <a:r>
              <a:rPr lang="en-US" dirty="0"/>
              <a:t> </a:t>
            </a:r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Tennessee’s Decentralized Organization Act (2022)</a:t>
            </a:r>
          </a:p>
          <a:p>
            <a:pPr lvl="1"/>
            <a:r>
              <a:rPr lang="en-US" dirty="0"/>
              <a:t>Allows existing LLCs to convert to decentralized organizations</a:t>
            </a:r>
          </a:p>
          <a:p>
            <a:pPr lvl="1"/>
            <a:r>
              <a:rPr lang="en-US" dirty="0"/>
              <a:t>Flexible governance: algorithmic, member- or manager-managed, hybrids allowed</a:t>
            </a:r>
          </a:p>
          <a:p>
            <a:pPr lvl="1"/>
            <a:r>
              <a:rPr lang="en-US" dirty="0"/>
              <a:t>Mandatory disclosures about asset lock features in the code</a:t>
            </a:r>
          </a:p>
          <a:p>
            <a:pPr lvl="1"/>
            <a:r>
              <a:rPr lang="en-US" dirty="0"/>
              <a:t>Source: </a:t>
            </a:r>
            <a:r>
              <a:rPr lang="en-US" dirty="0">
                <a:hlinkClick r:id="rId3"/>
              </a:rPr>
              <a:t>https://www.capitol.tn.gov/Bills/112/Amend/HA0748.pdf</a:t>
            </a:r>
            <a:r>
              <a:rPr lang="en-US" dirty="0"/>
              <a:t> </a:t>
            </a:r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Broader significance of wrappers </a:t>
            </a:r>
          </a:p>
          <a:p>
            <a:pPr lvl="1"/>
            <a:r>
              <a:rPr lang="en-US" dirty="0"/>
              <a:t>Clarify debtor eligibility under the US bankruptcy law</a:t>
            </a:r>
          </a:p>
          <a:p>
            <a:pPr lvl="1"/>
            <a:r>
              <a:rPr lang="en-US" dirty="0"/>
              <a:t>Reduce service-of-process complications</a:t>
            </a:r>
          </a:p>
          <a:p>
            <a:pPr lvl="1"/>
            <a:r>
              <a:rPr lang="en-US" dirty="0"/>
              <a:t>Offer a scalable templated for adoption by other jurisdictions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800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6EEBF5-93D1-0FE0-C34A-83C72F0B35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0D89A-C1EA-3700-2ACE-E8B499AEA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27" y="272716"/>
            <a:ext cx="8596668" cy="1320800"/>
          </a:xfrm>
        </p:spPr>
        <p:txBody>
          <a:bodyPr/>
          <a:lstStyle/>
          <a:p>
            <a:pPr algn="ctr"/>
            <a:r>
              <a:rPr lang="en-US" b="1" dirty="0"/>
              <a:t>Service and Jurisdiction in a Borderless Network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66CBC-77DD-3B72-B3C0-56B117BFA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049" y="1473868"/>
            <a:ext cx="8611046" cy="505326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Establishing Jurisdiction </a:t>
            </a:r>
          </a:p>
          <a:p>
            <a:pPr lvl="1"/>
            <a:r>
              <a:rPr lang="en-US" dirty="0"/>
              <a:t>Pure </a:t>
            </a:r>
            <a:r>
              <a:rPr lang="en-US" dirty="0" err="1"/>
              <a:t>DAOs</a:t>
            </a:r>
            <a:r>
              <a:rPr lang="en-US" dirty="0"/>
              <a:t>: </a:t>
            </a:r>
            <a:r>
              <a:rPr lang="en-US" dirty="0" err="1"/>
              <a:t>Ooki</a:t>
            </a:r>
            <a:r>
              <a:rPr lang="en-US" dirty="0"/>
              <a:t> DAO </a:t>
            </a:r>
            <a:r>
              <a:rPr lang="en-US" i="1" dirty="0"/>
              <a:t>(jurisdiction founded in </a:t>
            </a:r>
            <a:r>
              <a:rPr lang="en-US" i="1" dirty="0" err="1"/>
              <a:t>tokenholders</a:t>
            </a:r>
            <a:r>
              <a:rPr lang="en-US" i="1" dirty="0"/>
              <a:t> residing in US, availability of protocol in US, and advertising </a:t>
            </a:r>
            <a:r>
              <a:rPr lang="en-US" i="1" dirty="0" err="1"/>
              <a:t>Ooki</a:t>
            </a:r>
            <a:r>
              <a:rPr lang="en-US" i="1" dirty="0"/>
              <a:t> Protocol on social media)</a:t>
            </a:r>
          </a:p>
          <a:p>
            <a:pPr lvl="1"/>
            <a:r>
              <a:rPr lang="en-US" dirty="0"/>
              <a:t>DAO Adjacent Entity: Hector DAO </a:t>
            </a:r>
            <a:r>
              <a:rPr lang="en-US" i="1" dirty="0"/>
              <a:t>(BVI links included Hector Enterprises </a:t>
            </a:r>
            <a:r>
              <a:rPr lang="en-US" i="1" dirty="0" err="1"/>
              <a:t>Inc</a:t>
            </a:r>
            <a:r>
              <a:rPr lang="en-US" i="1" dirty="0"/>
              <a:t>, a BVI incorporated adjacent entity and the appointment of BVI Receivers)</a:t>
            </a:r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Service of Process </a:t>
            </a:r>
          </a:p>
          <a:p>
            <a:pPr lvl="1"/>
            <a:r>
              <a:rPr lang="en-US" dirty="0" err="1"/>
              <a:t>Ooki</a:t>
            </a:r>
            <a:r>
              <a:rPr lang="en-US" dirty="0"/>
              <a:t> DAO </a:t>
            </a:r>
            <a:r>
              <a:rPr lang="en-US" i="1" dirty="0"/>
              <a:t>(service of process via the </a:t>
            </a:r>
            <a:r>
              <a:rPr lang="en-US" i="1" dirty="0" err="1"/>
              <a:t>DAO’s</a:t>
            </a:r>
            <a:r>
              <a:rPr lang="en-US" i="1" dirty="0"/>
              <a:t> online community forum deemed sufficient notice)</a:t>
            </a:r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Identifying Responsible Parties </a:t>
            </a:r>
          </a:p>
          <a:p>
            <a:pPr lvl="1"/>
            <a:r>
              <a:rPr lang="en-US" dirty="0"/>
              <a:t>Who is accountable for wrongdoing? Who is in control for enforcement purposes?</a:t>
            </a:r>
          </a:p>
          <a:p>
            <a:pPr lvl="1"/>
            <a:r>
              <a:rPr lang="en-US" dirty="0"/>
              <a:t>Directors’ Duties: are powers fettered by token holders decision-making control?</a:t>
            </a:r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Ownership of Assets </a:t>
            </a:r>
          </a:p>
          <a:p>
            <a:pPr lvl="1"/>
            <a:r>
              <a:rPr lang="en-US" dirty="0"/>
              <a:t>DAO Treasury assets: held on trust for token holders or are they assets of the foundation company?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99484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1027</Words>
  <Application>Microsoft Office PowerPoint</Application>
  <PresentationFormat>Widescreen</PresentationFormat>
  <Paragraphs>88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Dealing with DAOs and De-Fi in International Proceedings</vt:lpstr>
      <vt:lpstr>PowerPoint Presentation</vt:lpstr>
      <vt:lpstr>Why are DAOs important to Insolvency Professionals? </vt:lpstr>
      <vt:lpstr>Why are DAOs important to Insolvency Professionals? </vt:lpstr>
      <vt:lpstr>What is a DAO in the Eyes of the Law? (Competing Entity Theories)</vt:lpstr>
      <vt:lpstr>Legal Wrappers for DAOs</vt:lpstr>
      <vt:lpstr>Cayman Foundation Companies as Legal Wrappers for DAOs</vt:lpstr>
      <vt:lpstr>US State-Level Legislative Models</vt:lpstr>
      <vt:lpstr>Service and Jurisdiction in a Borderless Network</vt:lpstr>
      <vt:lpstr>Cross-Border Insolvency: Chapter 15 and Beyond</vt:lpstr>
      <vt:lpstr>Practical Implications for Advisers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Dealing with DAOs and De-Fi in International Proceedings</dc:title>
  <dc:creator>Antle, Olya</dc:creator>
  <cp:lastModifiedBy>Antle, Olya</cp:lastModifiedBy>
  <cp:revision>14</cp:revision>
  <dcterms:created xsi:type="dcterms:W3CDTF">2025-05-25T21:55:24Z</dcterms:created>
  <dcterms:modified xsi:type="dcterms:W3CDTF">2025-05-27T01:57:59Z</dcterms:modified>
</cp:coreProperties>
</file>